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9D"/>
    <a:srgbClr val="0287CB"/>
    <a:srgbClr val="6F4F9C"/>
    <a:srgbClr val="E7007C"/>
    <a:srgbClr val="D60828"/>
    <a:srgbClr val="FBBB02"/>
    <a:srgbClr val="79BA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747A24-2173-4D6C-8B16-3B29225D1036}" v="1" dt="2026-02-04T15:54:15.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Gardner" userId="8316cf2c-6b37-4ff5-be7a-0b63e094ee3b" providerId="ADAL" clId="{F62E2B1B-E472-4AD8-A1CB-A7415FE55987}"/>
    <pc:docChg chg="modSld">
      <pc:chgData name="Lisa Gardner" userId="8316cf2c-6b37-4ff5-be7a-0b63e094ee3b" providerId="ADAL" clId="{F62E2B1B-E472-4AD8-A1CB-A7415FE55987}" dt="2026-02-04T15:53:35.094" v="42" actId="20577"/>
      <pc:docMkLst>
        <pc:docMk/>
      </pc:docMkLst>
      <pc:sldChg chg="modSp mod">
        <pc:chgData name="Lisa Gardner" userId="8316cf2c-6b37-4ff5-be7a-0b63e094ee3b" providerId="ADAL" clId="{F62E2B1B-E472-4AD8-A1CB-A7415FE55987}" dt="2026-02-04T15:53:35.094" v="42" actId="20577"/>
        <pc:sldMkLst>
          <pc:docMk/>
          <pc:sldMk cId="3642876945" sldId="256"/>
        </pc:sldMkLst>
        <pc:spChg chg="mod">
          <ac:chgData name="Lisa Gardner" userId="8316cf2c-6b37-4ff5-be7a-0b63e094ee3b" providerId="ADAL" clId="{F62E2B1B-E472-4AD8-A1CB-A7415FE55987}" dt="2026-02-04T15:53:35.094" v="42" actId="20577"/>
          <ac:spMkLst>
            <pc:docMk/>
            <pc:sldMk cId="3642876945" sldId="256"/>
            <ac:spMk id="3" creationId="{A5F5E661-9404-CDD5-F818-5DF7D412C87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5C100A2-77B3-4943-BAC3-2CE51C7A2FB6}"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5C100A2-77B3-4943-BAC3-2CE51C7A2FB6}"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5C100A2-77B3-4943-BAC3-2CE51C7A2FB6}"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5C100A2-77B3-4943-BAC3-2CE51C7A2FB6}"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5C100A2-77B3-4943-BAC3-2CE51C7A2FB6}"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5C100A2-77B3-4943-BAC3-2CE51C7A2FB6}"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5C100A2-77B3-4943-BAC3-2CE51C7A2FB6}"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2/4/2026</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hyperlink" Target="https://www.shropshiresafeguardingcommunitypartnership.co.uk/media/f3gm2tuq/shropshire-domestic-homicide-review-safeguarding-adult-review-claire.pdf" TargetMode="External"/><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11" Type="http://schemas.openxmlformats.org/officeDocument/2006/relationships/image" Target="../media/image10.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hyperlink" Target="https://assets.publishing.service.gov.uk/government/uploads/system/uploads/attachment_data/file/1013128/Domestic_homicides_and_suspected_victim_suicides_during_the_Covid-19_Pandemic_2020-202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8B68FD-2E68-7C4E-92B0-FC15600893F0}"/>
              </a:ext>
            </a:extLst>
          </p:cNvPr>
          <p:cNvPicPr>
            <a:picLocks noChangeAspect="1"/>
          </p:cNvPicPr>
          <p:nvPr/>
        </p:nvPicPr>
        <p:blipFill>
          <a:blip r:embed="rId2"/>
          <a:stretch>
            <a:fillRect/>
          </a:stretch>
        </p:blipFill>
        <p:spPr>
          <a:xfrm>
            <a:off x="3175" y="5556"/>
            <a:ext cx="15113000" cy="10680700"/>
          </a:xfrm>
          <a:prstGeom prst="rect">
            <a:avLst/>
          </a:prstGeom>
        </p:spPr>
      </p:pic>
      <p:pic>
        <p:nvPicPr>
          <p:cNvPr id="4" name="Picture 3">
            <a:extLst>
              <a:ext uri="{FF2B5EF4-FFF2-40B4-BE49-F238E27FC236}">
                <a16:creationId xmlns:a16="http://schemas.microsoft.com/office/drawing/2014/main" id="{263A0D42-2ADD-854E-9FEF-517C4AD2D964}"/>
              </a:ext>
            </a:extLst>
          </p:cNvPr>
          <p:cNvPicPr>
            <a:picLocks noChangeAspect="1"/>
          </p:cNvPicPr>
          <p:nvPr/>
        </p:nvPicPr>
        <p:blipFill>
          <a:blip r:embed="rId3"/>
          <a:stretch>
            <a:fillRect/>
          </a:stretch>
        </p:blipFill>
        <p:spPr>
          <a:xfrm>
            <a:off x="6077970" y="3166454"/>
            <a:ext cx="2963411" cy="2963411"/>
          </a:xfrm>
          <a:prstGeom prst="rect">
            <a:avLst/>
          </a:prstGeom>
        </p:spPr>
      </p:pic>
      <p:sp>
        <p:nvSpPr>
          <p:cNvPr id="2" name="Rounded Rectangle 1">
            <a:extLst>
              <a:ext uri="{FF2B5EF4-FFF2-40B4-BE49-F238E27FC236}">
                <a16:creationId xmlns:a16="http://schemas.microsoft.com/office/drawing/2014/main" id="{B7177352-5193-364C-8817-E19A14E27921}"/>
              </a:ext>
            </a:extLst>
          </p:cNvPr>
          <p:cNvSpPr/>
          <p:nvPr/>
        </p:nvSpPr>
        <p:spPr>
          <a:xfrm>
            <a:off x="10052527" y="248974"/>
            <a:ext cx="4721144" cy="2835825"/>
          </a:xfrm>
          <a:prstGeom prst="roundRect">
            <a:avLst>
              <a:gd name="adj" fmla="val 4442"/>
            </a:avLst>
          </a:prstGeom>
          <a:solidFill>
            <a:schemeClr val="bg1"/>
          </a:solidFill>
          <a:ln w="63500">
            <a:solidFill>
              <a:srgbClr val="79BA2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a:extLst>
              <a:ext uri="{FF2B5EF4-FFF2-40B4-BE49-F238E27FC236}">
                <a16:creationId xmlns:a16="http://schemas.microsoft.com/office/drawing/2014/main" id="{BF0AECAE-FA9C-9D49-A4E9-EE1603E7FFE5}"/>
              </a:ext>
            </a:extLst>
          </p:cNvPr>
          <p:cNvSpPr/>
          <p:nvPr/>
        </p:nvSpPr>
        <p:spPr>
          <a:xfrm>
            <a:off x="10052527" y="3216794"/>
            <a:ext cx="4721144" cy="2835825"/>
          </a:xfrm>
          <a:prstGeom prst="roundRect">
            <a:avLst>
              <a:gd name="adj" fmla="val 4442"/>
            </a:avLst>
          </a:prstGeom>
          <a:solidFill>
            <a:schemeClr val="bg1"/>
          </a:solidFill>
          <a:ln w="63500">
            <a:solidFill>
              <a:srgbClr val="FBBB0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a:extLst>
              <a:ext uri="{FF2B5EF4-FFF2-40B4-BE49-F238E27FC236}">
                <a16:creationId xmlns:a16="http://schemas.microsoft.com/office/drawing/2014/main" id="{EAC4BFA6-A7B7-D546-A8AF-5857BD8894E4}"/>
              </a:ext>
            </a:extLst>
          </p:cNvPr>
          <p:cNvSpPr/>
          <p:nvPr/>
        </p:nvSpPr>
        <p:spPr>
          <a:xfrm>
            <a:off x="10052527" y="6184616"/>
            <a:ext cx="4721144" cy="2835825"/>
          </a:xfrm>
          <a:prstGeom prst="roundRect">
            <a:avLst>
              <a:gd name="adj" fmla="val 4442"/>
            </a:avLst>
          </a:prstGeom>
          <a:solidFill>
            <a:schemeClr val="bg1"/>
          </a:solidFill>
          <a:ln w="6350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6ECB551B-6C00-EC44-87DE-ECEE39377E75}"/>
              </a:ext>
            </a:extLst>
          </p:cNvPr>
          <p:cNvSpPr/>
          <p:nvPr/>
        </p:nvSpPr>
        <p:spPr>
          <a:xfrm>
            <a:off x="5199102" y="6184616"/>
            <a:ext cx="4721144" cy="2835825"/>
          </a:xfrm>
          <a:prstGeom prst="roundRect">
            <a:avLst>
              <a:gd name="adj" fmla="val 4442"/>
            </a:avLst>
          </a:prstGeom>
          <a:solidFill>
            <a:schemeClr val="bg1"/>
          </a:solidFill>
          <a:ln w="63500">
            <a:solidFill>
              <a:srgbClr val="E7007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345679" y="6184616"/>
            <a:ext cx="4721144" cy="2835825"/>
          </a:xfrm>
          <a:prstGeom prst="roundRect">
            <a:avLst>
              <a:gd name="adj" fmla="val 4442"/>
            </a:avLst>
          </a:prstGeom>
          <a:solidFill>
            <a:schemeClr val="bg1"/>
          </a:solidFill>
          <a:ln w="63500">
            <a:solidFill>
              <a:srgbClr val="6F4F9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a:extLst>
              <a:ext uri="{FF2B5EF4-FFF2-40B4-BE49-F238E27FC236}">
                <a16:creationId xmlns:a16="http://schemas.microsoft.com/office/drawing/2014/main" id="{42D950A7-32B1-2147-B747-E8FA968E50E2}"/>
              </a:ext>
            </a:extLst>
          </p:cNvPr>
          <p:cNvSpPr/>
          <p:nvPr/>
        </p:nvSpPr>
        <p:spPr>
          <a:xfrm>
            <a:off x="345679" y="3216794"/>
            <a:ext cx="4721144" cy="2835825"/>
          </a:xfrm>
          <a:prstGeom prst="roundRect">
            <a:avLst>
              <a:gd name="adj" fmla="val 4442"/>
            </a:avLst>
          </a:prstGeom>
          <a:solidFill>
            <a:schemeClr val="bg1"/>
          </a:solidFill>
          <a:ln w="63500">
            <a:solidFill>
              <a:srgbClr val="00206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a:extLst>
              <a:ext uri="{FF2B5EF4-FFF2-40B4-BE49-F238E27FC236}">
                <a16:creationId xmlns:a16="http://schemas.microsoft.com/office/drawing/2014/main" id="{1A85DF91-ECB6-234A-8930-9318D6A05FD5}"/>
              </a:ext>
            </a:extLst>
          </p:cNvPr>
          <p:cNvSpPr/>
          <p:nvPr/>
        </p:nvSpPr>
        <p:spPr>
          <a:xfrm>
            <a:off x="345679" y="248974"/>
            <a:ext cx="4721144" cy="2835825"/>
          </a:xfrm>
          <a:prstGeom prst="roundRect">
            <a:avLst>
              <a:gd name="adj" fmla="val 4442"/>
            </a:avLst>
          </a:prstGeom>
          <a:solidFill>
            <a:schemeClr val="bg1"/>
          </a:solidFill>
          <a:ln w="63500">
            <a:solidFill>
              <a:srgbClr val="0287C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a:extLst>
              <a:ext uri="{FF2B5EF4-FFF2-40B4-BE49-F238E27FC236}">
                <a16:creationId xmlns:a16="http://schemas.microsoft.com/office/drawing/2014/main" id="{64736013-0354-EF40-B5DA-C923D3CA9B61}"/>
              </a:ext>
            </a:extLst>
          </p:cNvPr>
          <p:cNvSpPr/>
          <p:nvPr/>
        </p:nvSpPr>
        <p:spPr>
          <a:xfrm>
            <a:off x="5199102" y="248974"/>
            <a:ext cx="4721144" cy="2835825"/>
          </a:xfrm>
          <a:prstGeom prst="roundRect">
            <a:avLst>
              <a:gd name="adj" fmla="val 4442"/>
            </a:avLst>
          </a:prstGeom>
          <a:solidFill>
            <a:schemeClr val="bg1"/>
          </a:solidFill>
          <a:ln w="63500">
            <a:solidFill>
              <a:srgbClr val="008B9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B10E6221-A764-3049-93F0-6FFCBD63E9AD}"/>
              </a:ext>
            </a:extLst>
          </p:cNvPr>
          <p:cNvPicPr>
            <a:picLocks noChangeAspect="1"/>
          </p:cNvPicPr>
          <p:nvPr/>
        </p:nvPicPr>
        <p:blipFill>
          <a:blip r:embed="rId4"/>
          <a:stretch>
            <a:fillRect/>
          </a:stretch>
        </p:blipFill>
        <p:spPr>
          <a:xfrm>
            <a:off x="6989006" y="3940521"/>
            <a:ext cx="1158250" cy="1169605"/>
          </a:xfrm>
          <a:prstGeom prst="rect">
            <a:avLst/>
          </a:prstGeom>
        </p:spPr>
      </p:pic>
      <p:pic>
        <p:nvPicPr>
          <p:cNvPr id="19" name="Picture 18">
            <a:extLst>
              <a:ext uri="{FF2B5EF4-FFF2-40B4-BE49-F238E27FC236}">
                <a16:creationId xmlns:a16="http://schemas.microsoft.com/office/drawing/2014/main" id="{4A51D32F-098D-874E-B6E8-4C1A242109CA}"/>
              </a:ext>
            </a:extLst>
          </p:cNvPr>
          <p:cNvPicPr>
            <a:picLocks noChangeAspect="1"/>
          </p:cNvPicPr>
          <p:nvPr/>
        </p:nvPicPr>
        <p:blipFill>
          <a:blip r:embed="rId5"/>
          <a:stretch>
            <a:fillRect/>
          </a:stretch>
        </p:blipFill>
        <p:spPr>
          <a:xfrm>
            <a:off x="8092877" y="3695919"/>
            <a:ext cx="571500" cy="381000"/>
          </a:xfrm>
          <a:prstGeom prst="rect">
            <a:avLst/>
          </a:prstGeom>
        </p:spPr>
      </p:pic>
      <p:pic>
        <p:nvPicPr>
          <p:cNvPr id="20" name="Picture 19">
            <a:extLst>
              <a:ext uri="{FF2B5EF4-FFF2-40B4-BE49-F238E27FC236}">
                <a16:creationId xmlns:a16="http://schemas.microsoft.com/office/drawing/2014/main" id="{89B8E025-87A0-3B46-9E37-F3EA6AED4C33}"/>
              </a:ext>
            </a:extLst>
          </p:cNvPr>
          <p:cNvPicPr>
            <a:picLocks noChangeAspect="1"/>
          </p:cNvPicPr>
          <p:nvPr/>
        </p:nvPicPr>
        <p:blipFill>
          <a:blip r:embed="rId6"/>
          <a:stretch>
            <a:fillRect/>
          </a:stretch>
        </p:blipFill>
        <p:spPr>
          <a:xfrm>
            <a:off x="8489760" y="4425157"/>
            <a:ext cx="419100" cy="419100"/>
          </a:xfrm>
          <a:prstGeom prst="rect">
            <a:avLst/>
          </a:prstGeom>
        </p:spPr>
      </p:pic>
      <p:pic>
        <p:nvPicPr>
          <p:cNvPr id="21" name="Picture 20">
            <a:extLst>
              <a:ext uri="{FF2B5EF4-FFF2-40B4-BE49-F238E27FC236}">
                <a16:creationId xmlns:a16="http://schemas.microsoft.com/office/drawing/2014/main" id="{69C4FE04-D655-5442-A37C-DC1667FFA539}"/>
              </a:ext>
            </a:extLst>
          </p:cNvPr>
          <p:cNvPicPr>
            <a:picLocks noChangeAspect="1"/>
          </p:cNvPicPr>
          <p:nvPr/>
        </p:nvPicPr>
        <p:blipFill>
          <a:blip r:embed="rId7"/>
          <a:stretch>
            <a:fillRect/>
          </a:stretch>
        </p:blipFill>
        <p:spPr>
          <a:xfrm>
            <a:off x="8129057" y="5173627"/>
            <a:ext cx="444500" cy="444500"/>
          </a:xfrm>
          <a:prstGeom prst="rect">
            <a:avLst/>
          </a:prstGeom>
        </p:spPr>
      </p:pic>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8"/>
          <a:stretch>
            <a:fillRect/>
          </a:stretch>
        </p:blipFill>
        <p:spPr>
          <a:xfrm>
            <a:off x="7343774" y="5484038"/>
            <a:ext cx="431800" cy="520700"/>
          </a:xfrm>
          <a:prstGeom prst="rect">
            <a:avLst/>
          </a:prstGeom>
        </p:spPr>
      </p:pic>
      <p:pic>
        <p:nvPicPr>
          <p:cNvPr id="23" name="Picture 22">
            <a:extLst>
              <a:ext uri="{FF2B5EF4-FFF2-40B4-BE49-F238E27FC236}">
                <a16:creationId xmlns:a16="http://schemas.microsoft.com/office/drawing/2014/main" id="{ECBCEFF0-A66F-E744-96A6-1EEA9E4AAC7B}"/>
              </a:ext>
            </a:extLst>
          </p:cNvPr>
          <p:cNvPicPr>
            <a:picLocks noChangeAspect="1"/>
          </p:cNvPicPr>
          <p:nvPr/>
        </p:nvPicPr>
        <p:blipFill>
          <a:blip r:embed="rId9"/>
          <a:stretch>
            <a:fillRect/>
          </a:stretch>
        </p:blipFill>
        <p:spPr>
          <a:xfrm>
            <a:off x="6414152" y="5178686"/>
            <a:ext cx="635000" cy="330200"/>
          </a:xfrm>
          <a:prstGeom prst="rect">
            <a:avLst/>
          </a:prstGeom>
        </p:spPr>
      </p:pic>
      <p:pic>
        <p:nvPicPr>
          <p:cNvPr id="24" name="Picture 23">
            <a:extLst>
              <a:ext uri="{FF2B5EF4-FFF2-40B4-BE49-F238E27FC236}">
                <a16:creationId xmlns:a16="http://schemas.microsoft.com/office/drawing/2014/main" id="{49CE00B9-142F-E24C-A79D-0231BF26B23F}"/>
              </a:ext>
            </a:extLst>
          </p:cNvPr>
          <p:cNvPicPr>
            <a:picLocks noChangeAspect="1"/>
          </p:cNvPicPr>
          <p:nvPr/>
        </p:nvPicPr>
        <p:blipFill>
          <a:blip r:embed="rId10"/>
          <a:stretch>
            <a:fillRect/>
          </a:stretch>
        </p:blipFill>
        <p:spPr>
          <a:xfrm>
            <a:off x="6209552" y="4425157"/>
            <a:ext cx="393700" cy="533400"/>
          </a:xfrm>
          <a:prstGeom prst="rect">
            <a:avLst/>
          </a:prstGeom>
        </p:spPr>
      </p:pic>
      <p:pic>
        <p:nvPicPr>
          <p:cNvPr id="25" name="Picture 24">
            <a:extLst>
              <a:ext uri="{FF2B5EF4-FFF2-40B4-BE49-F238E27FC236}">
                <a16:creationId xmlns:a16="http://schemas.microsoft.com/office/drawing/2014/main" id="{A65FCAEA-1600-0B4A-8A96-38D897326790}"/>
              </a:ext>
            </a:extLst>
          </p:cNvPr>
          <p:cNvPicPr>
            <a:picLocks noChangeAspect="1"/>
          </p:cNvPicPr>
          <p:nvPr/>
        </p:nvPicPr>
        <p:blipFill>
          <a:blip r:embed="rId11"/>
          <a:stretch>
            <a:fillRect/>
          </a:stretch>
        </p:blipFill>
        <p:spPr>
          <a:xfrm>
            <a:off x="6584007" y="3613161"/>
            <a:ext cx="381000" cy="381000"/>
          </a:xfrm>
          <a:prstGeom prst="rect">
            <a:avLst/>
          </a:prstGeom>
        </p:spPr>
      </p:pic>
      <p:sp>
        <p:nvSpPr>
          <p:cNvPr id="26" name="TextBox 25">
            <a:extLst>
              <a:ext uri="{FF2B5EF4-FFF2-40B4-BE49-F238E27FC236}">
                <a16:creationId xmlns:a16="http://schemas.microsoft.com/office/drawing/2014/main" id="{1BF8B083-0032-7941-9F17-302635CB22C2}"/>
              </a:ext>
            </a:extLst>
          </p:cNvPr>
          <p:cNvSpPr txBox="1"/>
          <p:nvPr/>
        </p:nvSpPr>
        <p:spPr>
          <a:xfrm>
            <a:off x="6780455" y="9276254"/>
            <a:ext cx="7993216" cy="954107"/>
          </a:xfrm>
          <a:prstGeom prst="rect">
            <a:avLst/>
          </a:prstGeom>
          <a:noFill/>
        </p:spPr>
        <p:txBody>
          <a:bodyPr wrap="square" lIns="91440" tIns="45720" rIns="91440" bIns="45720" rtlCol="0" anchor="t">
            <a:spAutoFit/>
          </a:bodyPr>
          <a:lstStyle/>
          <a:p>
            <a:pPr algn="ctr"/>
            <a:r>
              <a:rPr lang="en-US" sz="3200" b="1" dirty="0">
                <a:solidFill>
                  <a:schemeClr val="bg1"/>
                </a:solidFill>
                <a:cs typeface="Calibri"/>
              </a:rPr>
              <a:t>Claire DHR/SAR Learning Briefing</a:t>
            </a:r>
            <a:endParaRPr lang="en-US" dirty="0">
              <a:solidFill>
                <a:schemeClr val="bg1"/>
              </a:solidFill>
            </a:endParaRPr>
          </a:p>
          <a:p>
            <a:pPr algn="ctr"/>
            <a:r>
              <a:rPr lang="en-US" sz="2400" dirty="0">
                <a:solidFill>
                  <a:schemeClr val="bg1"/>
                </a:solidFill>
              </a:rPr>
              <a:t>January 2026</a:t>
            </a:r>
            <a:endParaRPr lang="en-US" sz="2400" dirty="0"/>
          </a:p>
        </p:txBody>
      </p:sp>
      <p:sp>
        <p:nvSpPr>
          <p:cNvPr id="42" name="TextBox 41">
            <a:extLst>
              <a:ext uri="{FF2B5EF4-FFF2-40B4-BE49-F238E27FC236}">
                <a16:creationId xmlns:a16="http://schemas.microsoft.com/office/drawing/2014/main" id="{E6A2FF2E-8536-B344-802F-A1F7C3B73486}"/>
              </a:ext>
            </a:extLst>
          </p:cNvPr>
          <p:cNvSpPr txBox="1"/>
          <p:nvPr/>
        </p:nvSpPr>
        <p:spPr>
          <a:xfrm>
            <a:off x="10230776" y="341170"/>
            <a:ext cx="4346447" cy="646331"/>
          </a:xfrm>
          <a:prstGeom prst="rect">
            <a:avLst/>
          </a:prstGeom>
          <a:noFill/>
        </p:spPr>
        <p:txBody>
          <a:bodyPr wrap="square" rtlCol="0">
            <a:spAutoFit/>
          </a:bodyPr>
          <a:lstStyle/>
          <a:p>
            <a:endParaRPr lang="en-GB" sz="2200" b="1"/>
          </a:p>
          <a:p>
            <a:r>
              <a:rPr lang="en-GB" sz="1400"/>
              <a:t>.</a:t>
            </a:r>
          </a:p>
        </p:txBody>
      </p:sp>
      <p:sp>
        <p:nvSpPr>
          <p:cNvPr id="46" name="TextBox 45">
            <a:extLst>
              <a:ext uri="{FF2B5EF4-FFF2-40B4-BE49-F238E27FC236}">
                <a16:creationId xmlns:a16="http://schemas.microsoft.com/office/drawing/2014/main" id="{043F2D66-3E93-4247-8758-DBD1703647C5}"/>
              </a:ext>
            </a:extLst>
          </p:cNvPr>
          <p:cNvSpPr txBox="1"/>
          <p:nvPr/>
        </p:nvSpPr>
        <p:spPr>
          <a:xfrm>
            <a:off x="510151" y="6262217"/>
            <a:ext cx="4346447" cy="646331"/>
          </a:xfrm>
          <a:prstGeom prst="rect">
            <a:avLst/>
          </a:prstGeom>
          <a:noFill/>
        </p:spPr>
        <p:txBody>
          <a:bodyPr wrap="square" rtlCol="0">
            <a:spAutoFit/>
          </a:bodyPr>
          <a:lstStyle/>
          <a:p>
            <a:endParaRPr lang="en-GB" sz="2200" b="1"/>
          </a:p>
          <a:p>
            <a:endParaRPr lang="en-GB" sz="1400"/>
          </a:p>
        </p:txBody>
      </p:sp>
      <p:pic>
        <p:nvPicPr>
          <p:cNvPr id="5" name="Picture 4">
            <a:extLst>
              <a:ext uri="{FF2B5EF4-FFF2-40B4-BE49-F238E27FC236}">
                <a16:creationId xmlns:a16="http://schemas.microsoft.com/office/drawing/2014/main" id="{06C6B609-7228-834F-8470-1725618081A9}"/>
              </a:ext>
            </a:extLst>
          </p:cNvPr>
          <p:cNvPicPr>
            <a:picLocks noChangeAspect="1"/>
          </p:cNvPicPr>
          <p:nvPr/>
        </p:nvPicPr>
        <p:blipFill>
          <a:blip r:embed="rId12"/>
          <a:stretch>
            <a:fillRect/>
          </a:stretch>
        </p:blipFill>
        <p:spPr>
          <a:xfrm>
            <a:off x="7330231" y="3312246"/>
            <a:ext cx="445343" cy="434481"/>
          </a:xfrm>
          <a:prstGeom prst="rect">
            <a:avLst/>
          </a:prstGeom>
        </p:spPr>
      </p:pic>
      <p:sp>
        <p:nvSpPr>
          <p:cNvPr id="3" name="TextBox 2">
            <a:extLst>
              <a:ext uri="{FF2B5EF4-FFF2-40B4-BE49-F238E27FC236}">
                <a16:creationId xmlns:a16="http://schemas.microsoft.com/office/drawing/2014/main" id="{A5F5E661-9404-CDD5-F818-5DF7D412C87F}"/>
              </a:ext>
            </a:extLst>
          </p:cNvPr>
          <p:cNvSpPr txBox="1"/>
          <p:nvPr/>
        </p:nvSpPr>
        <p:spPr>
          <a:xfrm>
            <a:off x="406190" y="310392"/>
            <a:ext cx="4596464" cy="2215991"/>
          </a:xfrm>
          <a:prstGeom prst="rect">
            <a:avLst/>
          </a:prstGeom>
          <a:noFill/>
        </p:spPr>
        <p:txBody>
          <a:bodyPr wrap="square" lIns="91440" tIns="45720" rIns="91440" bIns="45720" rtlCol="0" anchor="t">
            <a:spAutoFit/>
          </a:bodyPr>
          <a:lstStyle/>
          <a:p>
            <a:r>
              <a:rPr lang="en-GB" b="1" dirty="0"/>
              <a:t>1. Background</a:t>
            </a:r>
          </a:p>
          <a:p>
            <a:r>
              <a:rPr lang="en-US" sz="1500" kern="0" dirty="0"/>
              <a:t>Claire took her own life following a relationship break-up.  There was no evidence of domestic abuse in her most recent relationship, but Claire had suffered significant domestic abuse in previous relationships. Claire lived with poor mental health and was also known to misuse alcohol. Claire had three children.</a:t>
            </a:r>
          </a:p>
          <a:p>
            <a:endParaRPr lang="en-US" sz="1500" kern="0" dirty="0"/>
          </a:p>
          <a:p>
            <a:r>
              <a:rPr lang="en-US" sz="1500" kern="0" dirty="0"/>
              <a:t>You can read the full DHR/SAR report </a:t>
            </a:r>
            <a:r>
              <a:rPr lang="en-US" sz="1500" kern="0" dirty="0">
                <a:hlinkClick r:id="rId13"/>
              </a:rPr>
              <a:t>here</a:t>
            </a:r>
            <a:endParaRPr lang="en-GB" sz="1500" kern="0" dirty="0"/>
          </a:p>
        </p:txBody>
      </p:sp>
      <p:sp>
        <p:nvSpPr>
          <p:cNvPr id="11" name="TextBox 10">
            <a:extLst>
              <a:ext uri="{FF2B5EF4-FFF2-40B4-BE49-F238E27FC236}">
                <a16:creationId xmlns:a16="http://schemas.microsoft.com/office/drawing/2014/main" id="{39F411B2-1C4F-5C32-90DB-3A0102748643}"/>
              </a:ext>
            </a:extLst>
          </p:cNvPr>
          <p:cNvSpPr txBox="1"/>
          <p:nvPr/>
        </p:nvSpPr>
        <p:spPr>
          <a:xfrm>
            <a:off x="5245842" y="336577"/>
            <a:ext cx="4610237" cy="2677656"/>
          </a:xfrm>
          <a:prstGeom prst="rect">
            <a:avLst/>
          </a:prstGeom>
          <a:noFill/>
        </p:spPr>
        <p:txBody>
          <a:bodyPr wrap="square" lIns="91440" tIns="45720" rIns="91440" bIns="45720" rtlCol="0" anchor="t">
            <a:spAutoFit/>
          </a:bodyPr>
          <a:lstStyle/>
          <a:p>
            <a:r>
              <a:rPr lang="en-GB" b="1" dirty="0"/>
              <a:t>2. Information sharing</a:t>
            </a:r>
            <a:endParaRPr lang="en-GB" dirty="0"/>
          </a:p>
          <a:p>
            <a:r>
              <a:rPr lang="en-GB" sz="1500" kern="0" dirty="0">
                <a:effectLst/>
                <a:ea typeface="Calibri" panose="020F0502020204030204" pitchFamily="34" charset="0"/>
              </a:rPr>
              <a:t>Police attended a domestic abuse incident where Claire reported being on anti-depressants and feeling lower than normal.  </a:t>
            </a:r>
            <a:r>
              <a:rPr lang="en-GB" sz="1500" kern="0" dirty="0">
                <a:ea typeface="Calibri" panose="020F0502020204030204" pitchFamily="34" charset="0"/>
              </a:rPr>
              <a:t>A</a:t>
            </a:r>
            <a:r>
              <a:rPr lang="en-GB" sz="1500" kern="0" dirty="0">
                <a:effectLst/>
                <a:ea typeface="Calibri" panose="020F0502020204030204" pitchFamily="34" charset="0"/>
              </a:rPr>
              <a:t> Domestic Abuse Triage meeting determined the level of need as Level 3 and so Children’s Social Care contacted Claire to discuss support for the family.  It was decided no referrals </a:t>
            </a:r>
            <a:r>
              <a:rPr lang="en-GB" sz="1500" kern="0" dirty="0">
                <a:ea typeface="Calibri" panose="020F0502020204030204" pitchFamily="34" charset="0"/>
              </a:rPr>
              <a:t>to Adult Services were required.  Given Claire had reported deterioration in her mental health consideration should have been given to liaising with Claire’s GP which may have led to a referral for mental health support.</a:t>
            </a:r>
            <a:endParaRPr lang="en-GB" sz="1500" dirty="0"/>
          </a:p>
        </p:txBody>
      </p:sp>
      <p:sp>
        <p:nvSpPr>
          <p:cNvPr id="12" name="TextBox 11">
            <a:extLst>
              <a:ext uri="{FF2B5EF4-FFF2-40B4-BE49-F238E27FC236}">
                <a16:creationId xmlns:a16="http://schemas.microsoft.com/office/drawing/2014/main" id="{BBC29464-49D7-813D-37E9-8913C6169C01}"/>
              </a:ext>
            </a:extLst>
          </p:cNvPr>
          <p:cNvSpPr txBox="1"/>
          <p:nvPr/>
        </p:nvSpPr>
        <p:spPr>
          <a:xfrm>
            <a:off x="10098344" y="336577"/>
            <a:ext cx="4675327" cy="2277547"/>
          </a:xfrm>
          <a:prstGeom prst="rect">
            <a:avLst/>
          </a:prstGeom>
          <a:noFill/>
        </p:spPr>
        <p:txBody>
          <a:bodyPr wrap="square" lIns="91440" tIns="45720" rIns="91440" bIns="45720" rtlCol="0" anchor="t">
            <a:spAutoFit/>
          </a:bodyPr>
          <a:lstStyle/>
          <a:p>
            <a:r>
              <a:rPr lang="en-GB" b="1" dirty="0"/>
              <a:t>3. Domestic Abuse Triage</a:t>
            </a:r>
          </a:p>
          <a:p>
            <a:pPr>
              <a:spcAft>
                <a:spcPts val="600"/>
              </a:spcAft>
            </a:pPr>
            <a:r>
              <a:rPr lang="en-GB" sz="1500" kern="0" dirty="0"/>
              <a:t>Whilst the Domestic Abuse Triage Meeting ensured that Claire and her family were offered support regarding domestic abuse, insufficient consideration was given to other vulnerabilities and consequently referrals to other agencies, who could offer Claire support in other areas of need, were missed.  Multiple referrals, even though determined as Level 1 threshold, should be considered as potentially representing an increased need of support.</a:t>
            </a:r>
          </a:p>
        </p:txBody>
      </p:sp>
      <p:sp>
        <p:nvSpPr>
          <p:cNvPr id="13" name="TextBox 12">
            <a:extLst>
              <a:ext uri="{FF2B5EF4-FFF2-40B4-BE49-F238E27FC236}">
                <a16:creationId xmlns:a16="http://schemas.microsoft.com/office/drawing/2014/main" id="{0BA5A0E8-CC79-EC49-0B68-B1157726CDC3}"/>
              </a:ext>
            </a:extLst>
          </p:cNvPr>
          <p:cNvSpPr txBox="1"/>
          <p:nvPr/>
        </p:nvSpPr>
        <p:spPr>
          <a:xfrm>
            <a:off x="5259212" y="6267822"/>
            <a:ext cx="4661034" cy="2908489"/>
          </a:xfrm>
          <a:prstGeom prst="rect">
            <a:avLst/>
          </a:prstGeom>
          <a:noFill/>
        </p:spPr>
        <p:txBody>
          <a:bodyPr wrap="square" lIns="91440" tIns="45720" rIns="91440" bIns="45720" rtlCol="0" anchor="t">
            <a:spAutoFit/>
          </a:bodyPr>
          <a:lstStyle/>
          <a:p>
            <a:r>
              <a:rPr lang="en-GB" b="1" dirty="0"/>
              <a:t>6. Link between Domestic Abuse and Suicide</a:t>
            </a:r>
            <a:br>
              <a:rPr lang="en-GB" sz="2200" b="1" dirty="0"/>
            </a:br>
            <a:r>
              <a:rPr lang="en-GB" sz="1500" kern="0" dirty="0"/>
              <a:t>A number of agencies knew that  Claire experienced domestic abuse and suicidal ideation. Whilst professionals addressed the risk of both the link between the domestic abuse, and the risk of suicide went unrecognised. Knowing that Claire was a victim of domestic abuse and was experiencing fluctuating mental health, which often resulted in disclosed suicidal ideations and/or suicide attempts, necessitated a lengthier professional focus regarding the long-term implications and impact upon her mental health.</a:t>
            </a:r>
          </a:p>
          <a:p>
            <a:endParaRPr lang="en-GB" sz="1500" kern="0" dirty="0"/>
          </a:p>
        </p:txBody>
      </p:sp>
      <p:sp>
        <p:nvSpPr>
          <p:cNvPr id="14" name="TextBox 13">
            <a:extLst>
              <a:ext uri="{FF2B5EF4-FFF2-40B4-BE49-F238E27FC236}">
                <a16:creationId xmlns:a16="http://schemas.microsoft.com/office/drawing/2014/main" id="{46C36888-0158-072E-6F9D-D15DCE395DF5}"/>
              </a:ext>
            </a:extLst>
          </p:cNvPr>
          <p:cNvSpPr txBox="1"/>
          <p:nvPr/>
        </p:nvSpPr>
        <p:spPr>
          <a:xfrm>
            <a:off x="10098418" y="6267822"/>
            <a:ext cx="4675253" cy="2631490"/>
          </a:xfrm>
          <a:prstGeom prst="rect">
            <a:avLst/>
          </a:prstGeom>
          <a:noFill/>
        </p:spPr>
        <p:txBody>
          <a:bodyPr wrap="square" lIns="91440" tIns="45720" rIns="91440" bIns="45720" rtlCol="0" anchor="t">
            <a:spAutoFit/>
          </a:bodyPr>
          <a:lstStyle/>
          <a:p>
            <a:r>
              <a:rPr lang="en-GB" b="1" dirty="0"/>
              <a:t>5. Support for alcohol misuse</a:t>
            </a:r>
          </a:p>
          <a:p>
            <a:pPr>
              <a:spcAft>
                <a:spcPts val="600"/>
              </a:spcAft>
            </a:pPr>
            <a:r>
              <a:rPr lang="en-GB" sz="1500" kern="0" dirty="0"/>
              <a:t>Claire disclosed her alcohol use to professionals, and the Police witnessed her intoxicated on a number of occasions. When Claire declined alcohol support services, she was left to manage her recovery alone. However, best practice would have seen professionals who had offered Claire referrals for support with her alcohol, considering other ways to engage her in alcohol services when she declined to consent to referrals. </a:t>
            </a:r>
          </a:p>
          <a:p>
            <a:pPr>
              <a:spcAft>
                <a:spcPts val="600"/>
              </a:spcAft>
            </a:pPr>
            <a:r>
              <a:rPr lang="en-GB" sz="1800" dirty="0">
                <a:effectLst/>
                <a:latin typeface="Segoe UI" panose="020B0502040204020203"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51669189-6806-FA35-F48A-BA150E8CD9C5}"/>
              </a:ext>
            </a:extLst>
          </p:cNvPr>
          <p:cNvSpPr txBox="1"/>
          <p:nvPr/>
        </p:nvSpPr>
        <p:spPr>
          <a:xfrm>
            <a:off x="10098344" y="3268423"/>
            <a:ext cx="4675327" cy="2723823"/>
          </a:xfrm>
          <a:prstGeom prst="rect">
            <a:avLst/>
          </a:prstGeom>
          <a:noFill/>
        </p:spPr>
        <p:txBody>
          <a:bodyPr wrap="square" lIns="91440" tIns="45720" rIns="91440" bIns="45720" rtlCol="0" anchor="t">
            <a:spAutoFit/>
          </a:bodyPr>
          <a:lstStyle/>
          <a:p>
            <a:r>
              <a:rPr lang="en-GB" b="1" dirty="0"/>
              <a:t>4. Multi-agency decision-making</a:t>
            </a:r>
          </a:p>
          <a:p>
            <a:r>
              <a:rPr lang="en-GB" sz="1500" kern="0" dirty="0"/>
              <a:t>A referral was made to the Harm Assessment Unit, and it was decided that despite needing support with both her mental health and alcohol misuse, and experiencing abuse, Claire did not meet the definition of an adult at risk. Because the criteria was not deemed to have been met, no onward referrals were made to Adult Services and there was no follow up regarding Claire’s mental health or alcohol misuse. The Harm Assessment Unit should work with other appropriate agencies to make decisions regarding onward referrals.</a:t>
            </a:r>
            <a:endParaRPr lang="en-GB" dirty="0"/>
          </a:p>
        </p:txBody>
      </p:sp>
      <p:sp>
        <p:nvSpPr>
          <p:cNvPr id="16" name="TextBox 15">
            <a:extLst>
              <a:ext uri="{FF2B5EF4-FFF2-40B4-BE49-F238E27FC236}">
                <a16:creationId xmlns:a16="http://schemas.microsoft.com/office/drawing/2014/main" id="{40FC178E-34B8-21BA-CB3D-1CC137AE0805}"/>
              </a:ext>
            </a:extLst>
          </p:cNvPr>
          <p:cNvSpPr txBox="1"/>
          <p:nvPr/>
        </p:nvSpPr>
        <p:spPr>
          <a:xfrm>
            <a:off x="406190" y="3308955"/>
            <a:ext cx="4660631" cy="3508653"/>
          </a:xfrm>
          <a:prstGeom prst="rect">
            <a:avLst/>
          </a:prstGeom>
          <a:noFill/>
        </p:spPr>
        <p:txBody>
          <a:bodyPr wrap="square" lIns="91440" tIns="45720" rIns="91440" bIns="45720" rtlCol="0" anchor="t">
            <a:spAutoFit/>
          </a:bodyPr>
          <a:lstStyle/>
          <a:p>
            <a:r>
              <a:rPr lang="en-GB" b="1" dirty="0"/>
              <a:t>8. Take away messages</a:t>
            </a:r>
          </a:p>
          <a:p>
            <a:pPr marL="285750" indent="-285750">
              <a:buFont typeface="Arial" panose="020B0604020202020204" pitchFamily="34" charset="0"/>
              <a:buChar char="•"/>
            </a:pPr>
            <a:r>
              <a:rPr lang="en-GB" sz="1500" dirty="0"/>
              <a:t>When a person reports declining mental health consider sharing information with their GP, with their consent</a:t>
            </a:r>
          </a:p>
          <a:p>
            <a:pPr marL="285750" indent="-285750">
              <a:buFont typeface="Arial" panose="020B0604020202020204" pitchFamily="34" charset="0"/>
              <a:buChar char="•"/>
            </a:pPr>
            <a:r>
              <a:rPr lang="en-GB" sz="1500" dirty="0"/>
              <a:t>Multiple referrals should be considered as representing a potentially increased risk</a:t>
            </a:r>
          </a:p>
          <a:p>
            <a:pPr marL="285750" indent="-285750">
              <a:buFont typeface="Arial" panose="020B0604020202020204" pitchFamily="34" charset="0"/>
              <a:buChar char="•"/>
            </a:pPr>
            <a:r>
              <a:rPr lang="en-GB" sz="1500" dirty="0"/>
              <a:t>Understand the person’s lived experience</a:t>
            </a:r>
          </a:p>
          <a:p>
            <a:pPr marL="285750" indent="-285750">
              <a:buFont typeface="Arial" panose="020B0604020202020204" pitchFamily="34" charset="0"/>
              <a:buChar char="•"/>
            </a:pPr>
            <a:r>
              <a:rPr lang="en-GB" sz="1500" dirty="0"/>
              <a:t>Professionals to be aware of the link between Domestic Abuse and Suicide</a:t>
            </a:r>
          </a:p>
          <a:p>
            <a:r>
              <a:rPr lang="en-GB" sz="1400" dirty="0">
                <a:hlinkClick r:id="rId14"/>
              </a:rPr>
              <a:t>Domestic Homicides and Suspected Victim Suicides During the Covid-19 Pandemic 2020-2021</a:t>
            </a:r>
            <a:endParaRPr lang="en-GB" sz="14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p:txBody>
      </p:sp>
      <p:sp>
        <p:nvSpPr>
          <p:cNvPr id="17" name="TextBox 16">
            <a:extLst>
              <a:ext uri="{FF2B5EF4-FFF2-40B4-BE49-F238E27FC236}">
                <a16:creationId xmlns:a16="http://schemas.microsoft.com/office/drawing/2014/main" id="{F2459304-03E8-F0EC-5C71-4F4D8D14EF4F}"/>
              </a:ext>
            </a:extLst>
          </p:cNvPr>
          <p:cNvSpPr txBox="1"/>
          <p:nvPr/>
        </p:nvSpPr>
        <p:spPr>
          <a:xfrm>
            <a:off x="446669" y="6267822"/>
            <a:ext cx="4620152" cy="2446824"/>
          </a:xfrm>
          <a:prstGeom prst="rect">
            <a:avLst/>
          </a:prstGeom>
          <a:noFill/>
        </p:spPr>
        <p:txBody>
          <a:bodyPr wrap="square" lIns="91440" tIns="45720" rIns="91440" bIns="45720" rtlCol="0" anchor="t">
            <a:spAutoFit/>
          </a:bodyPr>
          <a:lstStyle/>
          <a:p>
            <a:r>
              <a:rPr lang="en-GB" b="1" dirty="0"/>
              <a:t>7. Lived Experience</a:t>
            </a:r>
          </a:p>
          <a:p>
            <a:r>
              <a:rPr lang="en-GB" sz="1500" kern="0" dirty="0"/>
              <a:t>Understanding Claire’s lived experience was crucial as it illustrated her repeated patterns of abusive relationships, fluctuating mental health, recurring suicidal ideations and binge drinking. </a:t>
            </a:r>
          </a:p>
          <a:p>
            <a:r>
              <a:rPr lang="en-GB" sz="1500" kern="0" dirty="0"/>
              <a:t>Safeguarding planning was affected as a result of no professional gaining a vital understanding of her lived experience. Better understanding of Claire’s lived experiences would have helped identify the level of despair she faced and her risk of suicide.</a:t>
            </a:r>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9" ma:contentTypeDescription="Create a new document." ma:contentTypeScope="" ma:versionID="de71672f84d16ba92f911dcde1a306f1">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c819f1ba1e89aac217a450fc02e299b1"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8547526-a6f0-4707-a276-51d9665081d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119aa69-a426-41ff-a90b-989f60903a80}" ma:internalName="TaxCatchAll" ma:showField="CatchAllData" ma:web="0ba1dc7b-d825-410b-8076-85f10e5c34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1ce49bb-cf0a-4122-9119-2fd8f82facb0">
      <Terms xmlns="http://schemas.microsoft.com/office/infopath/2007/PartnerControls"/>
    </lcf76f155ced4ddcb4097134ff3c332f>
    <TaxCatchAll xmlns="0ba1dc7b-d825-410b-8076-85f10e5c34b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F5705B-79F3-420A-85D8-5CE0142E2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http://purl.org/dc/dcmitype/"/>
    <ds:schemaRef ds:uri="http://purl.org/dc/terms/"/>
    <ds:schemaRef ds:uri="http://schemas.microsoft.com/office/2006/metadata/properties"/>
    <ds:schemaRef ds:uri="http://purl.org/dc/elements/1.1/"/>
    <ds:schemaRef ds:uri="71ce49bb-cf0a-4122-9119-2fd8f82facb0"/>
    <ds:schemaRef ds:uri="http://schemas.openxmlformats.org/package/2006/metadata/core-properties"/>
    <ds:schemaRef ds:uri="http://schemas.microsoft.com/office/2006/documentManagement/types"/>
    <ds:schemaRef ds:uri="http://schemas.microsoft.com/office/infopath/2007/PartnerControls"/>
    <ds:schemaRef ds:uri="0ba1dc7b-d825-410b-8076-85f10e5c34b6"/>
    <ds:schemaRef ds:uri="http://www.w3.org/XML/1998/namespac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90</TotalTime>
  <Words>640</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Segoe 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Lisa Gardner</cp:lastModifiedBy>
  <cp:revision>3</cp:revision>
  <dcterms:created xsi:type="dcterms:W3CDTF">2021-06-18T13:41:22Z</dcterms:created>
  <dcterms:modified xsi:type="dcterms:W3CDTF">2026-02-04T15:54:20Z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y fmtid="{D5CDD505-2E9C-101B-9397-08002B2CF9AE}" pid="3" name="MediaServiceImageTags">
    <vt:lpwstr/>
  </property>
</Properties>
</file>